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rygada 1918 Semi Bold"/>
      <p:regular r:id="rId17"/>
    </p:embeddedFont>
    <p:embeddedFont>
      <p:font typeface="Brygada 1918 Semi Bold"/>
      <p:regular r:id="rId18"/>
    </p:embeddedFont>
    <p:embeddedFont>
      <p:font typeface="Brygada 1918 Semi Bold"/>
      <p:regular r:id="rId19"/>
    </p:embeddedFont>
    <p:embeddedFont>
      <p:font typeface="Brygada 1918 Semi Bold"/>
      <p:regular r:id="rId20"/>
    </p:embeddedFont>
    <p:embeddedFont>
      <p:font typeface="Brygada 1918"/>
      <p:regular r:id="rId21"/>
    </p:embeddedFont>
    <p:embeddedFont>
      <p:font typeface="Brygada 1918"/>
      <p:regular r:id="rId22"/>
    </p:embeddedFont>
    <p:embeddedFont>
      <p:font typeface="Brygada 1918"/>
      <p:regular r:id="rId23"/>
    </p:embeddedFont>
    <p:embeddedFont>
      <p:font typeface="Brygada 1918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svg"/><Relationship Id="rId9" Type="http://schemas.openxmlformats.org/officeDocument/2006/relationships/image" Target="../media/image-7-9.png"/><Relationship Id="rId10" Type="http://schemas.openxmlformats.org/officeDocument/2006/relationships/image" Target="../media/image-7-10.svg"/><Relationship Id="rId11" Type="http://schemas.openxmlformats.org/officeDocument/2006/relationships/image" Target="../media/image-7-11.png"/><Relationship Id="rId12" Type="http://schemas.openxmlformats.org/officeDocument/2006/relationships/image" Target="../media/image-7-12.svg"/><Relationship Id="rId13" Type="http://schemas.openxmlformats.org/officeDocument/2006/relationships/image" Target="../media/image-7-13.png"/><Relationship Id="rId14" Type="http://schemas.openxmlformats.org/officeDocument/2006/relationships/image" Target="../media/image-7-14.svg"/><Relationship Id="rId15" Type="http://schemas.openxmlformats.org/officeDocument/2006/relationships/image" Target="../media/image-7-15.png"/><Relationship Id="rId16" Type="http://schemas.openxmlformats.org/officeDocument/2006/relationships/slideLayout" Target="../slideLayouts/slideLayout8.xml"/><Relationship Id="rId1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svg"/><Relationship Id="rId9" Type="http://schemas.openxmlformats.org/officeDocument/2006/relationships/slideLayout" Target="../slideLayouts/slideLayout9.xml"/><Relationship Id="rId10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35423"/>
            <a:ext cx="7556421" cy="21339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📊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 POWERPOINT – PRÉSENTATION DES FONCTIONNALITÉS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60106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Plateforme Numérique de Tutorat — </a:t>
            </a:r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626C3B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Genie Tutoring</a:t>
            </a:r>
            <a:endParaRPr lang="en-US" sz="3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712238"/>
            <a:ext cx="958453" cy="426244"/>
          </a:xfrm>
          <a:prstGeom prst="roundRect">
            <a:avLst>
              <a:gd name="adj" fmla="val 63859"/>
            </a:avLst>
          </a:prstGeom>
          <a:solidFill>
            <a:srgbClr val="EAEDDE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780222"/>
            <a:ext cx="68627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SLIDE 9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229207"/>
            <a:ext cx="6513671" cy="716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📈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 Rapports &amp; Feedback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3512582"/>
            <a:ext cx="503896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626C3B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Rapports pédagogiques</a:t>
            </a:r>
            <a:endParaRPr lang="en-US" sz="3550" dirty="0"/>
          </a:p>
        </p:txBody>
      </p:sp>
      <p:sp>
        <p:nvSpPr>
          <p:cNvPr id="6" name="Text 4"/>
          <p:cNvSpPr/>
          <p:nvPr/>
        </p:nvSpPr>
        <p:spPr>
          <a:xfrm>
            <a:off x="793790" y="43063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Rapports individuels par séance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74857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Présence et participation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19076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Évaluation de la compréhension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63296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Points forts et difficultés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0751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Recommandations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351258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E8AF3B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Feedback</a:t>
            </a:r>
            <a:endParaRPr lang="en-US" sz="3550" dirty="0"/>
          </a:p>
        </p:txBody>
      </p:sp>
      <p:sp>
        <p:nvSpPr>
          <p:cNvPr id="12" name="Text 10"/>
          <p:cNvSpPr/>
          <p:nvPr/>
        </p:nvSpPr>
        <p:spPr>
          <a:xfrm>
            <a:off x="7599521" y="43063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Avis des parents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474857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Avis des élèves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519076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Statistiques d'assiduité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563296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Tableaux de bord visuels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99521" y="60751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Export PDF et partage par email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2516743"/>
            <a:ext cx="946666" cy="426244"/>
          </a:xfrm>
          <a:prstGeom prst="roundRect">
            <a:avLst>
              <a:gd name="adj" fmla="val 63859"/>
            </a:avLst>
          </a:prstGeom>
          <a:solidFill>
            <a:srgbClr val="EAEDDE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2584728"/>
            <a:ext cx="67448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SLIDE 1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3033713"/>
            <a:ext cx="12492395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626C3B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Plateforme Numérique de Tutorat</a:t>
            </a:r>
            <a:endParaRPr lang="en-US" sz="6150" dirty="0"/>
          </a:p>
        </p:txBody>
      </p:sp>
      <p:sp>
        <p:nvSpPr>
          <p:cNvPr id="5" name="Text 3"/>
          <p:cNvSpPr/>
          <p:nvPr/>
        </p:nvSpPr>
        <p:spPr>
          <a:xfrm>
            <a:off x="793790" y="435209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Genie Tutoring</a:t>
            </a:r>
            <a:endParaRPr lang="en-US" sz="3550" dirty="0"/>
          </a:p>
        </p:txBody>
      </p:sp>
      <p:sp>
        <p:nvSpPr>
          <p:cNvPr id="6" name="Text 4"/>
          <p:cNvSpPr/>
          <p:nvPr/>
        </p:nvSpPr>
        <p:spPr>
          <a:xfrm>
            <a:off x="793790" y="5259229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Présentation des fonctionnalités clés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641872"/>
            <a:ext cx="980003" cy="441484"/>
          </a:xfrm>
          <a:prstGeom prst="roundRect">
            <a:avLst>
              <a:gd name="adj" fmla="val 61654"/>
            </a:avLst>
          </a:prstGeom>
          <a:noFill/>
          <a:ln w="7620">
            <a:solidFill>
              <a:srgbClr val="626C3B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1717477"/>
            <a:ext cx="69258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626C3B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SLIDE 2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174081"/>
            <a:ext cx="86254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Vision générale de la plateforme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3223022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La plateforme </a:t>
            </a:r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626C3B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Genie Tutoring</a:t>
            </a:r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est une solution numérique en cours de développement visant à :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793790" y="3931682"/>
            <a:ext cx="4196358" cy="1177528"/>
          </a:xfrm>
          <a:prstGeom prst="roundRect">
            <a:avLst>
              <a:gd name="adj" fmla="val 28895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028224" y="4166116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Mettre en relation parents, élèves et tuteurs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5216962" y="3931682"/>
            <a:ext cx="4196358" cy="1177528"/>
          </a:xfrm>
          <a:prstGeom prst="roundRect">
            <a:avLst>
              <a:gd name="adj" fmla="val 28895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451396" y="4166116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Digitaliser les cours de soutien scolaire</a:t>
            </a:r>
            <a:endParaRPr lang="en-US" sz="2200" dirty="0"/>
          </a:p>
        </p:txBody>
      </p:sp>
      <p:sp>
        <p:nvSpPr>
          <p:cNvPr id="10" name="Shape 8"/>
          <p:cNvSpPr/>
          <p:nvPr/>
        </p:nvSpPr>
        <p:spPr>
          <a:xfrm>
            <a:off x="9640133" y="3931682"/>
            <a:ext cx="4196358" cy="1177528"/>
          </a:xfrm>
          <a:prstGeom prst="roundRect">
            <a:avLst>
              <a:gd name="adj" fmla="val 28895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74568" y="4166116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Permettre des cours en ligne interactifs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793790" y="5364361"/>
            <a:ext cx="6407944" cy="1223248"/>
          </a:xfrm>
          <a:prstGeom prst="roundRect">
            <a:avLst>
              <a:gd name="adj" fmla="val 27815"/>
            </a:avLst>
          </a:prstGeom>
          <a:solidFill>
            <a:srgbClr val="F6EBD4"/>
          </a:solidFill>
          <a:ln w="30480">
            <a:solidFill>
              <a:srgbClr val="626C3B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51084" y="5621655"/>
            <a:ext cx="52576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Assurer un suivi pédagogique structuré</a:t>
            </a:r>
            <a:endParaRPr lang="en-US" sz="2200" dirty="0"/>
          </a:p>
        </p:txBody>
      </p:sp>
      <p:sp>
        <p:nvSpPr>
          <p:cNvPr id="14" name="Shape 12"/>
          <p:cNvSpPr/>
          <p:nvPr/>
        </p:nvSpPr>
        <p:spPr>
          <a:xfrm>
            <a:off x="7428548" y="5364361"/>
            <a:ext cx="6408063" cy="1223248"/>
          </a:xfrm>
          <a:prstGeom prst="roundRect">
            <a:avLst>
              <a:gd name="adj" fmla="val 27815"/>
            </a:avLst>
          </a:prstGeom>
          <a:solidFill>
            <a:srgbClr val="F6EBD4"/>
          </a:solidFill>
          <a:ln w="30480">
            <a:solidFill>
              <a:srgbClr val="83792E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7685842" y="5621655"/>
            <a:ext cx="589347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Centraliser la communication et le suivi académique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76526" y="610195"/>
            <a:ext cx="1200983" cy="417076"/>
          </a:xfrm>
          <a:prstGeom prst="roundRect">
            <a:avLst>
              <a:gd name="adj" fmla="val 63844"/>
            </a:avLst>
          </a:prstGeom>
          <a:solidFill>
            <a:srgbClr val="EAEDDE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09638" y="729972"/>
            <a:ext cx="177403" cy="17740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75742" y="676751"/>
            <a:ext cx="668655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SLIDE 3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776526" y="1115973"/>
            <a:ext cx="11307485" cy="700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🧠</a:t>
            </a:r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 Gestion des Comptes &amp; Authentification</a:t>
            </a:r>
            <a:endParaRPr lang="en-US" sz="4350" dirty="0"/>
          </a:p>
        </p:txBody>
      </p:sp>
      <p:sp>
        <p:nvSpPr>
          <p:cNvPr id="6" name="Text 3"/>
          <p:cNvSpPr/>
          <p:nvPr/>
        </p:nvSpPr>
        <p:spPr>
          <a:xfrm>
            <a:off x="776526" y="1905595"/>
            <a:ext cx="3328392" cy="416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Fonctionnalités clés</a:t>
            </a:r>
            <a:endParaRPr lang="en-US" sz="2600" dirty="0"/>
          </a:p>
        </p:txBody>
      </p:sp>
      <p:sp>
        <p:nvSpPr>
          <p:cNvPr id="7" name="Text 4"/>
          <p:cNvSpPr/>
          <p:nvPr/>
        </p:nvSpPr>
        <p:spPr>
          <a:xfrm>
            <a:off x="776526" y="2876312"/>
            <a:ext cx="361378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83792E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Inscription (Register) pour :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776526" y="3444835"/>
            <a:ext cx="6268045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Parents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76526" y="3877508"/>
            <a:ext cx="6268045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Élèves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76526" y="4310182"/>
            <a:ext cx="6268045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Tuteurs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776526" y="4887039"/>
            <a:ext cx="55074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83792E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Connexion / Déconnexion (Login / Logout)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776526" y="5322451"/>
            <a:ext cx="412432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83792E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Gestion des profils utilisateurs :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776526" y="5890974"/>
            <a:ext cx="6268045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Informations personnelles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776526" y="6323648"/>
            <a:ext cx="6268045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Langue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776526" y="6756321"/>
            <a:ext cx="6268045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Matières enseignées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776526" y="7188994"/>
            <a:ext cx="6268045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Disponibilités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7593449" y="2876312"/>
            <a:ext cx="290191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8AF3B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Sécurité des comptes :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7593449" y="3444835"/>
            <a:ext cx="6268045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Mot de passe sécurisé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7593449" y="3877508"/>
            <a:ext cx="6268045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Récupération de compte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7593449" y="4310182"/>
            <a:ext cx="6268045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2FA (optionnel)</a:t>
            </a:r>
            <a:endParaRPr lang="en-US" sz="1700" dirty="0"/>
          </a:p>
        </p:txBody>
      </p:sp>
      <p:sp>
        <p:nvSpPr>
          <p:cNvPr id="21" name="Text 18"/>
          <p:cNvSpPr/>
          <p:nvPr/>
        </p:nvSpPr>
        <p:spPr>
          <a:xfrm>
            <a:off x="7593449" y="4887039"/>
            <a:ext cx="319980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8AF3B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Vérification des tuteurs :</a:t>
            </a:r>
            <a:endParaRPr lang="en-US" sz="2150" dirty="0"/>
          </a:p>
        </p:txBody>
      </p:sp>
      <p:sp>
        <p:nvSpPr>
          <p:cNvPr id="22" name="Text 19"/>
          <p:cNvSpPr/>
          <p:nvPr/>
        </p:nvSpPr>
        <p:spPr>
          <a:xfrm>
            <a:off x="7593449" y="5455563"/>
            <a:ext cx="6268045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Identité</a:t>
            </a:r>
            <a:endParaRPr lang="en-US" sz="1700" dirty="0"/>
          </a:p>
        </p:txBody>
      </p:sp>
      <p:sp>
        <p:nvSpPr>
          <p:cNvPr id="23" name="Text 20"/>
          <p:cNvSpPr/>
          <p:nvPr/>
        </p:nvSpPr>
        <p:spPr>
          <a:xfrm>
            <a:off x="7593449" y="5888236"/>
            <a:ext cx="6268045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Qualifications</a:t>
            </a:r>
            <a:endParaRPr lang="en-US" sz="1700" dirty="0"/>
          </a:p>
        </p:txBody>
      </p:sp>
      <p:sp>
        <p:nvSpPr>
          <p:cNvPr id="24" name="Text 21"/>
          <p:cNvSpPr/>
          <p:nvPr/>
        </p:nvSpPr>
        <p:spPr>
          <a:xfrm>
            <a:off x="7593449" y="6320909"/>
            <a:ext cx="6268045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Validation par l'administrateur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576507" y="500063"/>
            <a:ext cx="1010722" cy="356235"/>
          </a:xfrm>
          <a:prstGeom prst="roundRect">
            <a:avLst>
              <a:gd name="adj" fmla="val 61127"/>
            </a:avLst>
          </a:prstGeom>
          <a:noFill/>
          <a:ln w="7620">
            <a:solidFill>
              <a:srgbClr val="626C3B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692950" y="605552"/>
            <a:ext cx="145137" cy="14513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10596" y="562094"/>
            <a:ext cx="560189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626C3B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SLIDE 4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1576507" y="928807"/>
            <a:ext cx="787622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📚</a:t>
            </a:r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 Structure des Utilisateurs &amp; Rôles</a:t>
            </a:r>
            <a:endParaRPr lang="en-US" sz="3550" dirty="0"/>
          </a:p>
        </p:txBody>
      </p:sp>
      <p:sp>
        <p:nvSpPr>
          <p:cNvPr id="6" name="Shape 3"/>
          <p:cNvSpPr/>
          <p:nvPr/>
        </p:nvSpPr>
        <p:spPr>
          <a:xfrm>
            <a:off x="1576507" y="1767959"/>
            <a:ext cx="5647968" cy="2904411"/>
          </a:xfrm>
          <a:prstGeom prst="roundRect">
            <a:avLst>
              <a:gd name="adj" fmla="val 9372"/>
            </a:avLst>
          </a:prstGeom>
          <a:solidFill>
            <a:srgbClr val="626C3B"/>
          </a:solidFill>
          <a:ln w="7620">
            <a:solidFill>
              <a:srgbClr val="626C3B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1765578" y="1957030"/>
            <a:ext cx="544354" cy="544354"/>
          </a:xfrm>
          <a:prstGeom prst="roundRect">
            <a:avLst>
              <a:gd name="adj" fmla="val 16796213"/>
            </a:avLst>
          </a:prstGeom>
          <a:solidFill>
            <a:srgbClr val="626C3B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5239" y="2106692"/>
            <a:ext cx="244912" cy="24491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765578" y="2682835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Rôles distincts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1765578" y="3131820"/>
            <a:ext cx="526982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Parent</a:t>
            </a:r>
            <a:endParaRPr lang="en-US" sz="1400" dirty="0"/>
          </a:p>
        </p:txBody>
      </p:sp>
      <p:sp>
        <p:nvSpPr>
          <p:cNvPr id="11" name="Text 7"/>
          <p:cNvSpPr/>
          <p:nvPr/>
        </p:nvSpPr>
        <p:spPr>
          <a:xfrm>
            <a:off x="1765578" y="3485555"/>
            <a:ext cx="526982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Élève</a:t>
            </a:r>
            <a:endParaRPr lang="en-US" sz="1400" dirty="0"/>
          </a:p>
        </p:txBody>
      </p:sp>
      <p:sp>
        <p:nvSpPr>
          <p:cNvPr id="12" name="Text 8"/>
          <p:cNvSpPr/>
          <p:nvPr/>
        </p:nvSpPr>
        <p:spPr>
          <a:xfrm>
            <a:off x="1765578" y="3839289"/>
            <a:ext cx="526982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Tuteur</a:t>
            </a:r>
            <a:endParaRPr lang="en-US" sz="1400" dirty="0"/>
          </a:p>
        </p:txBody>
      </p:sp>
      <p:sp>
        <p:nvSpPr>
          <p:cNvPr id="13" name="Text 9"/>
          <p:cNvSpPr/>
          <p:nvPr/>
        </p:nvSpPr>
        <p:spPr>
          <a:xfrm>
            <a:off x="1765578" y="4193024"/>
            <a:ext cx="526982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Administrateur</a:t>
            </a:r>
            <a:endParaRPr lang="en-US" sz="1400" dirty="0"/>
          </a:p>
        </p:txBody>
      </p:sp>
      <p:sp>
        <p:nvSpPr>
          <p:cNvPr id="14" name="Shape 10"/>
          <p:cNvSpPr/>
          <p:nvPr/>
        </p:nvSpPr>
        <p:spPr>
          <a:xfrm>
            <a:off x="7405926" y="1767959"/>
            <a:ext cx="5647968" cy="2904411"/>
          </a:xfrm>
          <a:prstGeom prst="roundRect">
            <a:avLst>
              <a:gd name="adj" fmla="val 9372"/>
            </a:avLst>
          </a:prstGeom>
          <a:solidFill>
            <a:srgbClr val="626C3B"/>
          </a:solidFill>
          <a:ln w="7620">
            <a:solidFill>
              <a:srgbClr val="83792E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7594997" y="1957030"/>
            <a:ext cx="544354" cy="544354"/>
          </a:xfrm>
          <a:prstGeom prst="roundRect">
            <a:avLst>
              <a:gd name="adj" fmla="val 16796213"/>
            </a:avLst>
          </a:prstGeom>
          <a:solidFill>
            <a:srgbClr val="83792E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44658" y="2106692"/>
            <a:ext cx="244912" cy="244912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7594997" y="2682835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Organisation logique</a:t>
            </a:r>
            <a:endParaRPr lang="en-US" sz="2100" dirty="0"/>
          </a:p>
        </p:txBody>
      </p:sp>
      <p:sp>
        <p:nvSpPr>
          <p:cNvPr id="18" name="Text 13"/>
          <p:cNvSpPr/>
          <p:nvPr/>
        </p:nvSpPr>
        <p:spPr>
          <a:xfrm>
            <a:off x="7594997" y="3131820"/>
            <a:ext cx="526982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Permissions différentes selon le rôle</a:t>
            </a:r>
            <a:endParaRPr lang="en-US" sz="1400" dirty="0"/>
          </a:p>
        </p:txBody>
      </p:sp>
      <p:sp>
        <p:nvSpPr>
          <p:cNvPr id="19" name="Text 14"/>
          <p:cNvSpPr/>
          <p:nvPr/>
        </p:nvSpPr>
        <p:spPr>
          <a:xfrm>
            <a:off x="7594997" y="3485555"/>
            <a:ext cx="526982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Accès contrôlé aux fonctionnalités</a:t>
            </a:r>
            <a:endParaRPr lang="en-US" sz="1400" dirty="0"/>
          </a:p>
        </p:txBody>
      </p:sp>
      <p:sp>
        <p:nvSpPr>
          <p:cNvPr id="20" name="Text 15"/>
          <p:cNvSpPr/>
          <p:nvPr/>
        </p:nvSpPr>
        <p:spPr>
          <a:xfrm>
            <a:off x="1576507" y="4944547"/>
            <a:ext cx="29513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626C3B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Sections linguistiques :</a:t>
            </a:r>
            <a:endParaRPr lang="en-US" sz="2100" dirty="0"/>
          </a:p>
        </p:txBody>
      </p:sp>
      <p:sp>
        <p:nvSpPr>
          <p:cNvPr id="21" name="Text 16"/>
          <p:cNvSpPr/>
          <p:nvPr/>
        </p:nvSpPr>
        <p:spPr>
          <a:xfrm>
            <a:off x="1576507" y="5556885"/>
            <a:ext cx="1147738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Francophone</a:t>
            </a:r>
            <a:endParaRPr lang="en-US" sz="1400" dirty="0"/>
          </a:p>
        </p:txBody>
      </p:sp>
      <p:sp>
        <p:nvSpPr>
          <p:cNvPr id="22" name="Text 17"/>
          <p:cNvSpPr/>
          <p:nvPr/>
        </p:nvSpPr>
        <p:spPr>
          <a:xfrm>
            <a:off x="1576507" y="5910620"/>
            <a:ext cx="1147738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Anglophone</a:t>
            </a:r>
            <a:endParaRPr lang="en-US" sz="1400" dirty="0"/>
          </a:p>
        </p:txBody>
      </p:sp>
      <p:sp>
        <p:nvSpPr>
          <p:cNvPr id="23" name="Text 18"/>
          <p:cNvSpPr/>
          <p:nvPr/>
        </p:nvSpPr>
        <p:spPr>
          <a:xfrm>
            <a:off x="1576507" y="6473071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626C3B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Association :</a:t>
            </a:r>
            <a:endParaRPr lang="en-US" sz="2100" dirty="0"/>
          </a:p>
        </p:txBody>
      </p:sp>
      <p:sp>
        <p:nvSpPr>
          <p:cNvPr id="24" name="Text 19"/>
          <p:cNvSpPr/>
          <p:nvPr/>
        </p:nvSpPr>
        <p:spPr>
          <a:xfrm>
            <a:off x="1576507" y="7085409"/>
            <a:ext cx="1147738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Classe (niveau scolaire)</a:t>
            </a:r>
            <a:endParaRPr lang="en-US" sz="1400" dirty="0"/>
          </a:p>
        </p:txBody>
      </p:sp>
      <p:sp>
        <p:nvSpPr>
          <p:cNvPr id="25" name="Text 20"/>
          <p:cNvSpPr/>
          <p:nvPr/>
        </p:nvSpPr>
        <p:spPr>
          <a:xfrm>
            <a:off x="1576507" y="7439144"/>
            <a:ext cx="1147738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Matières (Maths, Français, Anglais, etc.)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7631" y="0"/>
            <a:ext cx="6912769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34127" y="785574"/>
            <a:ext cx="766524" cy="340400"/>
          </a:xfrm>
          <a:prstGeom prst="roundRect">
            <a:avLst>
              <a:gd name="adj" fmla="val 63876"/>
            </a:avLst>
          </a:prstGeom>
          <a:solidFill>
            <a:srgbClr val="EAEDDE"/>
          </a:solidFill>
          <a:ln/>
        </p:spPr>
      </p:sp>
      <p:sp>
        <p:nvSpPr>
          <p:cNvPr id="4" name="Text 1"/>
          <p:cNvSpPr/>
          <p:nvPr/>
        </p:nvSpPr>
        <p:spPr>
          <a:xfrm>
            <a:off x="742831" y="839867"/>
            <a:ext cx="549116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SLIDE 5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634127" y="1198364"/>
            <a:ext cx="6284357" cy="566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📆</a:t>
            </a:r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 Planification &amp; Calendrier</a:t>
            </a:r>
            <a:endParaRPr lang="en-US" sz="3550" dirty="0"/>
          </a:p>
        </p:txBody>
      </p:sp>
      <p:sp>
        <p:nvSpPr>
          <p:cNvPr id="6" name="Text 3"/>
          <p:cNvSpPr/>
          <p:nvPr/>
        </p:nvSpPr>
        <p:spPr>
          <a:xfrm>
            <a:off x="634127" y="1837015"/>
            <a:ext cx="2717840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C914D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Objectif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34127" y="2448401"/>
            <a:ext cx="6778466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Faciliter l'organisation des cours pour tous les utilisateurs.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34127" y="3010019"/>
            <a:ext cx="2717840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C914D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Fonctionnalités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634127" y="3621405"/>
            <a:ext cx="6778466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Définition des disponibilités des tuteurs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34127" y="3974663"/>
            <a:ext cx="6778466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Réservation de cours en ligne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634127" y="4327922"/>
            <a:ext cx="6778466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Calendrier interactif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634127" y="4681180"/>
            <a:ext cx="6778466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Rappels automatiques :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634127" y="5034439"/>
            <a:ext cx="6778466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Email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634127" y="5387697"/>
            <a:ext cx="6778466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Notifications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634127" y="5740956"/>
            <a:ext cx="6778466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Annulation et reprogrammation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634127" y="6094214"/>
            <a:ext cx="6778466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Vues :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634127" y="6447473"/>
            <a:ext cx="6778466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Journalière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634127" y="6800731"/>
            <a:ext cx="6778466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Hebdomadaire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634127" y="7153989"/>
            <a:ext cx="6778466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Mensuelle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040249"/>
            <a:ext cx="1230630" cy="426244"/>
          </a:xfrm>
          <a:prstGeom prst="roundRect">
            <a:avLst>
              <a:gd name="adj" fmla="val 63859"/>
            </a:avLst>
          </a:prstGeom>
          <a:solidFill>
            <a:srgbClr val="EAEDDE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1162645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108234"/>
            <a:ext cx="68627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SLIDE 6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557218"/>
            <a:ext cx="9241393" cy="716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🎥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 Salle de Cours Interactive (Live)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2364343"/>
            <a:ext cx="779537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626C3B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Cours directement sur la plateforme</a:t>
            </a:r>
            <a:endParaRPr lang="en-US" sz="35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271480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644253" y="3406140"/>
            <a:ext cx="34398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Vidéoconférence intégrée</a:t>
            </a:r>
            <a:endParaRPr lang="en-US" sz="22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3271480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307348" y="34061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Chat en direct</a:t>
            </a:r>
            <a:endParaRPr lang="en-US" sz="22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4292084"/>
            <a:ext cx="566976" cy="5669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644253" y="4426744"/>
            <a:ext cx="34704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Tableau blanc collaboratif</a:t>
            </a:r>
            <a:endParaRPr lang="en-US" sz="22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4292084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307348" y="4426744"/>
            <a:ext cx="43395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Partage d'écran et de documents</a:t>
            </a:r>
            <a:endParaRPr lang="en-US" sz="2200" dirty="0"/>
          </a:p>
        </p:txBody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3790" y="5312688"/>
            <a:ext cx="566976" cy="566976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644253" y="5447348"/>
            <a:ext cx="53576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Enregistrement des sessions (optionnel)</a:t>
            </a:r>
            <a:endParaRPr lang="en-US" sz="220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56884" y="5312688"/>
            <a:ext cx="566976" cy="566976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8307348" y="5447348"/>
            <a:ext cx="35849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Outils audio / vidéo stables</a:t>
            </a:r>
            <a:endParaRPr lang="en-US" sz="2200" dirty="0"/>
          </a:p>
        </p:txBody>
      </p:sp>
      <p:sp>
        <p:nvSpPr>
          <p:cNvPr id="19" name="Shape 10"/>
          <p:cNvSpPr/>
          <p:nvPr/>
        </p:nvSpPr>
        <p:spPr>
          <a:xfrm>
            <a:off x="793790" y="6134814"/>
            <a:ext cx="13042821" cy="1054418"/>
          </a:xfrm>
          <a:prstGeom prst="roundRect">
            <a:avLst>
              <a:gd name="adj" fmla="val 32268"/>
            </a:avLst>
          </a:prstGeom>
          <a:solidFill>
            <a:srgbClr val="DFE4CE"/>
          </a:solidFill>
          <a:ln/>
        </p:spPr>
      </p:sp>
      <p:pic>
        <p:nvPicPr>
          <p:cNvPr id="20" name="Image 7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0604" y="6490216"/>
            <a:ext cx="354330" cy="283488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1601748" y="6418302"/>
            <a:ext cx="1200804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👉</a:t>
            </a:r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</a:t>
            </a:r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Fonctionnalité centrale pour assurer des cours en ligne efficaces.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867608"/>
            <a:ext cx="972741" cy="441484"/>
          </a:xfrm>
          <a:prstGeom prst="roundRect">
            <a:avLst>
              <a:gd name="adj" fmla="val 61654"/>
            </a:avLst>
          </a:prstGeom>
          <a:noFill/>
          <a:ln w="7620">
            <a:solidFill>
              <a:srgbClr val="626C3B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943213"/>
            <a:ext cx="68532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626C3B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SLIDE 7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399818"/>
            <a:ext cx="8898374" cy="716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📝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 Gestion des Cours &amp; Contenus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2206943"/>
            <a:ext cx="512111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83792E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Contenus pédagogiques</a:t>
            </a:r>
            <a:endParaRPr lang="en-US" sz="35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3142417"/>
            <a:ext cx="226814" cy="226814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793790" y="3469124"/>
            <a:ext cx="6407944" cy="30480"/>
          </a:xfrm>
          <a:prstGeom prst="rect">
            <a:avLst/>
          </a:prstGeom>
          <a:solidFill>
            <a:srgbClr val="626C3B"/>
          </a:solidFill>
          <a:ln/>
        </p:spPr>
      </p:sp>
      <p:sp>
        <p:nvSpPr>
          <p:cNvPr id="8" name="Text 5"/>
          <p:cNvSpPr/>
          <p:nvPr/>
        </p:nvSpPr>
        <p:spPr>
          <a:xfrm>
            <a:off x="793790" y="3643432"/>
            <a:ext cx="36110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Création de fiches de cours</a:t>
            </a:r>
            <a:endParaRPr lang="en-US" sz="22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28548" y="3142417"/>
            <a:ext cx="226814" cy="226814"/>
          </a:xfrm>
          <a:prstGeom prst="rect">
            <a:avLst/>
          </a:prstGeom>
        </p:spPr>
      </p:pic>
      <p:sp>
        <p:nvSpPr>
          <p:cNvPr id="10" name="Shape 6"/>
          <p:cNvSpPr/>
          <p:nvPr/>
        </p:nvSpPr>
        <p:spPr>
          <a:xfrm>
            <a:off x="7428548" y="3469124"/>
            <a:ext cx="6408063" cy="30480"/>
          </a:xfrm>
          <a:prstGeom prst="rect">
            <a:avLst/>
          </a:prstGeom>
          <a:solidFill>
            <a:srgbClr val="83792E"/>
          </a:solidFill>
          <a:ln/>
        </p:spPr>
      </p:sp>
      <p:sp>
        <p:nvSpPr>
          <p:cNvPr id="11" name="Text 7"/>
          <p:cNvSpPr/>
          <p:nvPr/>
        </p:nvSpPr>
        <p:spPr>
          <a:xfrm>
            <a:off x="7428548" y="3643432"/>
            <a:ext cx="51435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Supports téléchargeables (PDF, vidéos)</a:t>
            </a:r>
            <a:endParaRPr lang="en-US" sz="220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4422934"/>
            <a:ext cx="226814" cy="226814"/>
          </a:xfrm>
          <a:prstGeom prst="rect">
            <a:avLst/>
          </a:prstGeom>
        </p:spPr>
      </p:pic>
      <p:sp>
        <p:nvSpPr>
          <p:cNvPr id="13" name="Shape 8"/>
          <p:cNvSpPr/>
          <p:nvPr/>
        </p:nvSpPr>
        <p:spPr>
          <a:xfrm>
            <a:off x="793790" y="4749641"/>
            <a:ext cx="6407944" cy="30480"/>
          </a:xfrm>
          <a:prstGeom prst="rect">
            <a:avLst/>
          </a:prstGeom>
          <a:solidFill>
            <a:srgbClr val="E8AF3B"/>
          </a:solidFill>
          <a:ln/>
        </p:spPr>
      </p:sp>
      <p:sp>
        <p:nvSpPr>
          <p:cNvPr id="14" name="Text 9"/>
          <p:cNvSpPr/>
          <p:nvPr/>
        </p:nvSpPr>
        <p:spPr>
          <a:xfrm>
            <a:off x="793790" y="4923949"/>
            <a:ext cx="32712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Ressources multimédias</a:t>
            </a:r>
            <a:endParaRPr lang="en-US" sz="220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28548" y="4422934"/>
            <a:ext cx="226814" cy="226814"/>
          </a:xfrm>
          <a:prstGeom prst="rect">
            <a:avLst/>
          </a:prstGeom>
        </p:spPr>
      </p:pic>
      <p:sp>
        <p:nvSpPr>
          <p:cNvPr id="16" name="Shape 10"/>
          <p:cNvSpPr/>
          <p:nvPr/>
        </p:nvSpPr>
        <p:spPr>
          <a:xfrm>
            <a:off x="7428548" y="4749641"/>
            <a:ext cx="6408063" cy="30480"/>
          </a:xfrm>
          <a:prstGeom prst="rect">
            <a:avLst/>
          </a:prstGeom>
          <a:solidFill>
            <a:srgbClr val="CC914D"/>
          </a:solidFill>
          <a:ln/>
        </p:spPr>
      </p:sp>
      <p:sp>
        <p:nvSpPr>
          <p:cNvPr id="17" name="Text 11"/>
          <p:cNvSpPr/>
          <p:nvPr/>
        </p:nvSpPr>
        <p:spPr>
          <a:xfrm>
            <a:off x="7428548" y="4923949"/>
            <a:ext cx="54792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Planification de séquences pédagogiques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93790" y="578846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E8AF3B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Organisation par :</a:t>
            </a:r>
            <a:endParaRPr lang="en-US" sz="2650" dirty="0"/>
          </a:p>
        </p:txBody>
      </p:sp>
      <p:sp>
        <p:nvSpPr>
          <p:cNvPr id="19" name="Text 13"/>
          <p:cNvSpPr/>
          <p:nvPr/>
        </p:nvSpPr>
        <p:spPr>
          <a:xfrm>
            <a:off x="793790" y="67807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Classe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5288161" y="67807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Matière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9782532" y="67807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Niveau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912769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129343" y="790099"/>
            <a:ext cx="843796" cy="292894"/>
          </a:xfrm>
          <a:prstGeom prst="roundRect">
            <a:avLst>
              <a:gd name="adj" fmla="val 63887"/>
            </a:avLst>
          </a:prstGeom>
          <a:solidFill>
            <a:srgbClr val="EAEDDE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22808" y="874157"/>
            <a:ext cx="124658" cy="12465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09736" y="836771"/>
            <a:ext cx="469940" cy="199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SLIDE 8</a:t>
            </a:r>
            <a:endParaRPr lang="en-US" sz="950" dirty="0"/>
          </a:p>
        </p:txBody>
      </p:sp>
      <p:sp>
        <p:nvSpPr>
          <p:cNvPr id="6" name="Text 2"/>
          <p:cNvSpPr/>
          <p:nvPr/>
        </p:nvSpPr>
        <p:spPr>
          <a:xfrm>
            <a:off x="7129343" y="1145262"/>
            <a:ext cx="6386870" cy="494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📊</a:t>
            </a:r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 Suivi des Notes &amp; Performances</a:t>
            </a:r>
            <a:endParaRPr lang="en-US" sz="3050" dirty="0"/>
          </a:p>
        </p:txBody>
      </p:sp>
      <p:sp>
        <p:nvSpPr>
          <p:cNvPr id="7" name="Text 3"/>
          <p:cNvSpPr/>
          <p:nvPr/>
        </p:nvSpPr>
        <p:spPr>
          <a:xfrm>
            <a:off x="7129343" y="1702356"/>
            <a:ext cx="3118604" cy="389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626C3B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Suivi académique</a:t>
            </a:r>
            <a:endParaRPr lang="en-US" sz="2450" dirty="0"/>
          </a:p>
        </p:txBody>
      </p:sp>
      <p:sp>
        <p:nvSpPr>
          <p:cNvPr id="8" name="Shape 4"/>
          <p:cNvSpPr/>
          <p:nvPr/>
        </p:nvSpPr>
        <p:spPr>
          <a:xfrm>
            <a:off x="7129343" y="2325886"/>
            <a:ext cx="6955393" cy="601028"/>
          </a:xfrm>
          <a:prstGeom prst="roundRect">
            <a:avLst>
              <a:gd name="adj" fmla="val 18257"/>
            </a:avLst>
          </a:prstGeom>
          <a:solidFill>
            <a:srgbClr val="F6EBD4"/>
          </a:solidFill>
          <a:ln w="22860">
            <a:solidFill>
              <a:srgbClr val="626C3B"/>
            </a:solidFill>
            <a:prstDash val="solid"/>
          </a:ln>
        </p:spPr>
      </p:sp>
      <p:sp>
        <p:nvSpPr>
          <p:cNvPr id="9" name="Shape 5"/>
          <p:cNvSpPr/>
          <p:nvPr/>
        </p:nvSpPr>
        <p:spPr>
          <a:xfrm>
            <a:off x="7106483" y="2325886"/>
            <a:ext cx="91440" cy="601028"/>
          </a:xfrm>
          <a:prstGeom prst="roundRect">
            <a:avLst>
              <a:gd name="adj" fmla="val 255799"/>
            </a:avLst>
          </a:prstGeom>
          <a:solidFill>
            <a:srgbClr val="626C3B"/>
          </a:solidFill>
          <a:ln/>
        </p:spPr>
      </p:sp>
      <p:sp>
        <p:nvSpPr>
          <p:cNvPr id="10" name="Text 6"/>
          <p:cNvSpPr/>
          <p:nvPr/>
        </p:nvSpPr>
        <p:spPr>
          <a:xfrm>
            <a:off x="7376636" y="2504599"/>
            <a:ext cx="2383274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Journal de notes par élève</a:t>
            </a:r>
            <a:endParaRPr lang="en-US" sz="1500" dirty="0"/>
          </a:p>
        </p:txBody>
      </p:sp>
      <p:sp>
        <p:nvSpPr>
          <p:cNvPr id="11" name="Shape 7"/>
          <p:cNvSpPr/>
          <p:nvPr/>
        </p:nvSpPr>
        <p:spPr>
          <a:xfrm>
            <a:off x="7129343" y="3082766"/>
            <a:ext cx="6955393" cy="601028"/>
          </a:xfrm>
          <a:prstGeom prst="roundRect">
            <a:avLst>
              <a:gd name="adj" fmla="val 18257"/>
            </a:avLst>
          </a:prstGeom>
          <a:solidFill>
            <a:srgbClr val="F6EBD4"/>
          </a:solidFill>
          <a:ln w="22860">
            <a:solidFill>
              <a:srgbClr val="83792E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7106483" y="3082766"/>
            <a:ext cx="91440" cy="601028"/>
          </a:xfrm>
          <a:prstGeom prst="roundRect">
            <a:avLst>
              <a:gd name="adj" fmla="val 255799"/>
            </a:avLst>
          </a:prstGeom>
          <a:solidFill>
            <a:srgbClr val="83792E"/>
          </a:solidFill>
          <a:ln/>
        </p:spPr>
      </p:sp>
      <p:sp>
        <p:nvSpPr>
          <p:cNvPr id="13" name="Text 9"/>
          <p:cNvSpPr/>
          <p:nvPr/>
        </p:nvSpPr>
        <p:spPr>
          <a:xfrm>
            <a:off x="7376636" y="3261479"/>
            <a:ext cx="2441853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Commentaires des tuteurs</a:t>
            </a:r>
            <a:endParaRPr lang="en-US" sz="1500" dirty="0"/>
          </a:p>
        </p:txBody>
      </p:sp>
      <p:sp>
        <p:nvSpPr>
          <p:cNvPr id="14" name="Shape 10"/>
          <p:cNvSpPr/>
          <p:nvPr/>
        </p:nvSpPr>
        <p:spPr>
          <a:xfrm>
            <a:off x="7129343" y="3839647"/>
            <a:ext cx="6955393" cy="601028"/>
          </a:xfrm>
          <a:prstGeom prst="roundRect">
            <a:avLst>
              <a:gd name="adj" fmla="val 18257"/>
            </a:avLst>
          </a:prstGeom>
          <a:solidFill>
            <a:srgbClr val="F6EBD4"/>
          </a:solidFill>
          <a:ln w="22860">
            <a:solidFill>
              <a:srgbClr val="E8AF3B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7106483" y="3839647"/>
            <a:ext cx="91440" cy="601028"/>
          </a:xfrm>
          <a:prstGeom prst="roundRect">
            <a:avLst>
              <a:gd name="adj" fmla="val 255799"/>
            </a:avLst>
          </a:prstGeom>
          <a:solidFill>
            <a:srgbClr val="E8AF3B"/>
          </a:solidFill>
          <a:ln/>
        </p:spPr>
      </p:sp>
      <p:sp>
        <p:nvSpPr>
          <p:cNvPr id="16" name="Text 12"/>
          <p:cNvSpPr/>
          <p:nvPr/>
        </p:nvSpPr>
        <p:spPr>
          <a:xfrm>
            <a:off x="7376636" y="4018359"/>
            <a:ext cx="2114431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Évaluation par matière</a:t>
            </a:r>
            <a:endParaRPr lang="en-US" sz="1500" dirty="0"/>
          </a:p>
        </p:txBody>
      </p:sp>
      <p:sp>
        <p:nvSpPr>
          <p:cNvPr id="17" name="Shape 13"/>
          <p:cNvSpPr/>
          <p:nvPr/>
        </p:nvSpPr>
        <p:spPr>
          <a:xfrm>
            <a:off x="7129343" y="4596527"/>
            <a:ext cx="6955393" cy="601028"/>
          </a:xfrm>
          <a:prstGeom prst="roundRect">
            <a:avLst>
              <a:gd name="adj" fmla="val 18257"/>
            </a:avLst>
          </a:prstGeom>
          <a:solidFill>
            <a:srgbClr val="F6EBD4"/>
          </a:solidFill>
          <a:ln w="22860">
            <a:solidFill>
              <a:srgbClr val="CC914D"/>
            </a:solidFill>
            <a:prstDash val="solid"/>
          </a:ln>
        </p:spPr>
      </p:sp>
      <p:sp>
        <p:nvSpPr>
          <p:cNvPr id="18" name="Shape 14"/>
          <p:cNvSpPr/>
          <p:nvPr/>
        </p:nvSpPr>
        <p:spPr>
          <a:xfrm>
            <a:off x="7106483" y="4596527"/>
            <a:ext cx="91440" cy="601028"/>
          </a:xfrm>
          <a:prstGeom prst="roundRect">
            <a:avLst>
              <a:gd name="adj" fmla="val 255799"/>
            </a:avLst>
          </a:prstGeom>
          <a:solidFill>
            <a:srgbClr val="CC914D"/>
          </a:solidFill>
          <a:ln/>
        </p:spPr>
      </p:sp>
      <p:sp>
        <p:nvSpPr>
          <p:cNvPr id="19" name="Text 15"/>
          <p:cNvSpPr/>
          <p:nvPr/>
        </p:nvSpPr>
        <p:spPr>
          <a:xfrm>
            <a:off x="7376636" y="4775240"/>
            <a:ext cx="2098238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Historique des progrès</a:t>
            </a:r>
            <a:endParaRPr lang="en-US" sz="1500" dirty="0"/>
          </a:p>
        </p:txBody>
      </p:sp>
      <p:sp>
        <p:nvSpPr>
          <p:cNvPr id="20" name="Shape 16"/>
          <p:cNvSpPr/>
          <p:nvPr/>
        </p:nvSpPr>
        <p:spPr>
          <a:xfrm>
            <a:off x="7129343" y="5353407"/>
            <a:ext cx="6955393" cy="1248132"/>
          </a:xfrm>
          <a:prstGeom prst="roundRect">
            <a:avLst>
              <a:gd name="adj" fmla="val 8791"/>
            </a:avLst>
          </a:prstGeom>
          <a:solidFill>
            <a:srgbClr val="F6EBD4"/>
          </a:solidFill>
          <a:ln w="22860">
            <a:solidFill>
              <a:srgbClr val="626C3B"/>
            </a:solidFill>
            <a:prstDash val="solid"/>
          </a:ln>
        </p:spPr>
      </p:sp>
      <p:sp>
        <p:nvSpPr>
          <p:cNvPr id="21" name="Shape 17"/>
          <p:cNvSpPr/>
          <p:nvPr/>
        </p:nvSpPr>
        <p:spPr>
          <a:xfrm>
            <a:off x="7106483" y="5353407"/>
            <a:ext cx="91440" cy="1248132"/>
          </a:xfrm>
          <a:prstGeom prst="roundRect">
            <a:avLst>
              <a:gd name="adj" fmla="val 255799"/>
            </a:avLst>
          </a:prstGeom>
          <a:solidFill>
            <a:srgbClr val="626C3B"/>
          </a:solidFill>
          <a:ln/>
        </p:spPr>
      </p:sp>
      <p:sp>
        <p:nvSpPr>
          <p:cNvPr id="22" name="Text 18"/>
          <p:cNvSpPr/>
          <p:nvPr/>
        </p:nvSpPr>
        <p:spPr>
          <a:xfrm>
            <a:off x="7376636" y="5532120"/>
            <a:ext cx="2333625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Visualisation claire pour :</a:t>
            </a:r>
            <a:endParaRPr lang="en-US" sz="1500" dirty="0"/>
          </a:p>
        </p:txBody>
      </p:sp>
      <p:sp>
        <p:nvSpPr>
          <p:cNvPr id="23" name="Text 19"/>
          <p:cNvSpPr/>
          <p:nvPr/>
        </p:nvSpPr>
        <p:spPr>
          <a:xfrm>
            <a:off x="7376636" y="5869186"/>
            <a:ext cx="6529388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Parents</a:t>
            </a:r>
            <a:endParaRPr lang="en-US" sz="1200" dirty="0"/>
          </a:p>
        </p:txBody>
      </p:sp>
      <p:sp>
        <p:nvSpPr>
          <p:cNvPr id="24" name="Text 20"/>
          <p:cNvSpPr/>
          <p:nvPr/>
        </p:nvSpPr>
        <p:spPr>
          <a:xfrm>
            <a:off x="7376636" y="6173272"/>
            <a:ext cx="6529388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Élèves</a:t>
            </a:r>
            <a:endParaRPr lang="en-US" sz="1200" dirty="0"/>
          </a:p>
        </p:txBody>
      </p:sp>
      <p:sp>
        <p:nvSpPr>
          <p:cNvPr id="25" name="Shape 21"/>
          <p:cNvSpPr/>
          <p:nvPr/>
        </p:nvSpPr>
        <p:spPr>
          <a:xfrm>
            <a:off x="7129343" y="6776918"/>
            <a:ext cx="6955393" cy="662464"/>
          </a:xfrm>
          <a:prstGeom prst="roundRect">
            <a:avLst>
              <a:gd name="adj" fmla="val 35308"/>
            </a:avLst>
          </a:prstGeom>
          <a:solidFill>
            <a:srgbClr val="DFE4CE"/>
          </a:solidFill>
          <a:ln/>
        </p:spPr>
      </p:sp>
      <p:pic>
        <p:nvPicPr>
          <p:cNvPr id="26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5196" y="7010519"/>
            <a:ext cx="194905" cy="155853"/>
          </a:xfrm>
          <a:prstGeom prst="rect">
            <a:avLst/>
          </a:prstGeom>
        </p:spPr>
      </p:pic>
      <p:sp>
        <p:nvSpPr>
          <p:cNvPr id="27" name="Text 22"/>
          <p:cNvSpPr/>
          <p:nvPr/>
        </p:nvSpPr>
        <p:spPr>
          <a:xfrm>
            <a:off x="7635954" y="6971705"/>
            <a:ext cx="6292929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👉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</a:t>
            </a:r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Fonctionnalité essentielle pour mesurer l'évolution des apprenants.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2026-01-20T13:07:12Z</dcterms:created>
  <dcterms:modified xsi:type="dcterms:W3CDTF">2026-01-20T13:07:12Z</dcterms:modified>
</cp:coreProperties>
</file>